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7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CB9E-5993-4A77-A4DC-846562944E3A}" type="datetimeFigureOut">
              <a:rPr lang="en-GB" smtClean="0"/>
              <a:pPr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A87-A93F-453F-A7C8-2C2AABC58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4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6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3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2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7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7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4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7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5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4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8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esiliencebuilders.lgfl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89612" y="615009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learningthroughmovement.lgfl.net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London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 for Learning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160338"/>
            <a:ext cx="1019385" cy="480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90" b="99130" l="0" r="100000">
                        <a14:foregroundMark x1="77417" y1="8986" x2="81250" y2="35362"/>
                        <a14:foregroundMark x1="86583" y1="5507" x2="84500" y2="21739"/>
                        <a14:foregroundMark x1="2000" y1="54493" x2="1417" y2="75652"/>
                        <a14:foregroundMark x1="13750" y1="69275" x2="13750" y2="69275"/>
                        <a14:foregroundMark x1="24000" y1="63478" x2="24000" y2="63478"/>
                        <a14:foregroundMark x1="31750" y1="64928" x2="31750" y2="64928"/>
                        <a14:foregroundMark x1="40667" y1="57391" x2="40667" y2="57391"/>
                        <a14:foregroundMark x1="50833" y1="63768" x2="50833" y2="63768"/>
                        <a14:foregroundMark x1="57500" y1="63188" x2="57500" y2="63188"/>
                        <a14:foregroundMark x1="69000" y1="53913" x2="69000" y2="53913"/>
                        <a14:foregroundMark x1="91083" y1="58841" x2="91083" y2="58841"/>
                        <a14:foregroundMark x1="92333" y1="61739" x2="92333" y2="61739"/>
                        <a14:foregroundMark x1="81167" y1="21739" x2="81167" y2="21739"/>
                        <a14:foregroundMark x1="80500" y1="17101" x2="80500" y2="17101"/>
                        <a14:foregroundMark x1="98333" y1="79710" x2="99667" y2="81159"/>
                        <a14:foregroundMark x1="18750" y1="54203" x2="18750" y2="54203"/>
                        <a14:foregroundMark x1="17167" y1="52464" x2="14833" y2="55652"/>
                        <a14:foregroundMark x1="10583" y1="77391" x2="10833" y2="53623"/>
                        <a14:foregroundMark x1="26833" y1="74783" x2="28417" y2="52754"/>
                        <a14:foregroundMark x1="41333" y1="63188" x2="43083" y2="77681"/>
                        <a14:foregroundMark x1="51000" y1="55072" x2="50667" y2="78841"/>
                        <a14:foregroundMark x1="47583" y1="78841" x2="47250" y2="55362"/>
                        <a14:foregroundMark x1="58000" y1="77681" x2="57417" y2="53333"/>
                        <a14:foregroundMark x1="59917" y1="60580" x2="62750" y2="76232"/>
                        <a14:foregroundMark x1="31917" y1="53043" x2="31917" y2="77681"/>
                        <a14:foregroundMark x1="38583" y1="56812" x2="38500" y2="75652"/>
                        <a14:foregroundMark x1="33667" y1="80000" x2="35000" y2="79130"/>
                        <a14:foregroundMark x1="1000" y1="31304" x2="1000" y2="31304"/>
                        <a14:foregroundMark x1="4833" y1="32464" x2="4833" y2="32464"/>
                        <a14:foregroundMark x1="11083" y1="36812" x2="11083" y2="36812"/>
                        <a14:foregroundMark x1="16167" y1="29565" x2="16167" y2="29565"/>
                        <a14:foregroundMark x1="17833" y1="35942" x2="17833" y2="35942"/>
                        <a14:foregroundMark x1="34250" y1="35942" x2="34250" y2="35942"/>
                        <a14:foregroundMark x1="27750" y1="33623" x2="27750" y2="33623"/>
                        <a14:foregroundMark x1="23833" y1="33043" x2="23833" y2="33043"/>
                        <a14:foregroundMark x1="38917" y1="35942" x2="38917" y2="35942"/>
                        <a14:foregroundMark x1="43333" y1="33333" x2="43333" y2="33333"/>
                        <a14:foregroundMark x1="47417" y1="34783" x2="47417" y2="34783"/>
                        <a14:foregroundMark x1="52167" y1="37971" x2="52167" y2="37971"/>
                        <a14:foregroundMark x1="58583" y1="41739" x2="58583" y2="41739"/>
                        <a14:foregroundMark x1="66000" y1="40870" x2="66000" y2="40870"/>
                        <a14:foregroundMark x1="68583" y1="33913" x2="68583" y2="33913"/>
                        <a14:backgroundMark x1="10000" y1="34493" x2="10000" y2="34493"/>
                        <a14:backgroundMark x1="14500" y1="29855" x2="14500" y2="29855"/>
                        <a14:backgroundMark x1="48500" y1="30435" x2="48500" y2="3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84" y="107617"/>
            <a:ext cx="2143593" cy="6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40" y="990600"/>
            <a:ext cx="9144000" cy="927100"/>
          </a:xfrm>
        </p:spPr>
        <p:txBody>
          <a:bodyPr>
            <a:normAutofit/>
          </a:bodyPr>
          <a:lstStyle/>
          <a:p>
            <a:r>
              <a:rPr lang="en-GB" sz="5200" b="1" dirty="0" smtClean="0"/>
              <a:t>Bilateral Skills</a:t>
            </a:r>
            <a:endParaRPr lang="en-GB" sz="5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4" y="2473643"/>
            <a:ext cx="7360170" cy="2692082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This presentation will help staff: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Understand what </a:t>
            </a:r>
            <a:r>
              <a:rPr lang="en-GB" b="1" dirty="0" smtClean="0"/>
              <a:t>bilateral skills are</a:t>
            </a:r>
            <a:endParaRPr lang="en-GB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Know how you might notice if someone is having difficulties with </a:t>
            </a:r>
            <a:r>
              <a:rPr lang="en-GB" b="1" dirty="0" smtClean="0"/>
              <a:t>bilateral skills</a:t>
            </a:r>
            <a:endParaRPr lang="en-GB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Select activities to support those who are having difficulties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7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1486"/>
            <a:ext cx="10515600" cy="689202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Activities to Support Bilateral Skill Development</a:t>
            </a:r>
            <a:endParaRPr lang="en-GB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49" y="2101266"/>
            <a:ext cx="6196480" cy="3603455"/>
          </a:xfrm>
        </p:spPr>
        <p:txBody>
          <a:bodyPr>
            <a:normAutofit/>
          </a:bodyPr>
          <a:lstStyle/>
          <a:p>
            <a:r>
              <a:rPr lang="en-GB" dirty="0"/>
              <a:t>Dough activities including rolling, pulling, and </a:t>
            </a:r>
            <a:r>
              <a:rPr lang="en-GB" dirty="0" smtClean="0"/>
              <a:t>pushing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his </a:t>
            </a:r>
            <a:r>
              <a:rPr lang="en-GB" dirty="0"/>
              <a:t>will promote the use of both hands together.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886" y="2101266"/>
            <a:ext cx="4637314" cy="314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7943"/>
            <a:ext cx="10515600" cy="73274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Activities to Support Bilateral Skill Development</a:t>
            </a:r>
            <a:endParaRPr lang="en-GB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2201991"/>
            <a:ext cx="6348880" cy="3773272"/>
          </a:xfrm>
        </p:spPr>
        <p:txBody>
          <a:bodyPr>
            <a:normAutofit/>
          </a:bodyPr>
          <a:lstStyle/>
          <a:p>
            <a:r>
              <a:rPr lang="en-GB" dirty="0"/>
              <a:t>Arts and craft </a:t>
            </a:r>
            <a:r>
              <a:rPr lang="en-GB" dirty="0" smtClean="0"/>
              <a:t>activities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his </a:t>
            </a:r>
            <a:r>
              <a:rPr lang="en-GB" dirty="0"/>
              <a:t>will promote the use of hands together and promote one hand to stabilise while the other does the activity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1" y="2201991"/>
            <a:ext cx="4299660" cy="350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5914"/>
            <a:ext cx="10515600" cy="63477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/>
              <a:t>Activities to Support Bilateral Skill Development</a:t>
            </a:r>
            <a:endParaRPr lang="en-GB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926771"/>
            <a:ext cx="5848137" cy="3747146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Tracing using </a:t>
            </a:r>
            <a:r>
              <a:rPr lang="en-GB" dirty="0" smtClean="0"/>
              <a:t>stencils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his </a:t>
            </a:r>
            <a:r>
              <a:rPr lang="en-GB" dirty="0"/>
              <a:t>promotes the use of a stabilising hand and a working hand and can support the development of hand dominance.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570" y="1926771"/>
            <a:ext cx="4665229" cy="40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6" y="1284514"/>
            <a:ext cx="10515600" cy="667431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Activities to Support Bilateral Skill Development</a:t>
            </a:r>
            <a:endParaRPr lang="en-GB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2455817"/>
            <a:ext cx="5044771" cy="3616518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Clapping to pop </a:t>
            </a:r>
            <a:r>
              <a:rPr lang="en-GB" dirty="0" smtClean="0"/>
              <a:t>bubbles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his </a:t>
            </a:r>
            <a:r>
              <a:rPr lang="en-GB" dirty="0"/>
              <a:t>promotes bilateral hand use and hand eye coordination.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721" y="2455817"/>
            <a:ext cx="3892485" cy="324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9714"/>
            <a:ext cx="10515600" cy="710974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Activities to Support Bilateral Skill Development</a:t>
            </a:r>
            <a:endParaRPr lang="en-GB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2072639"/>
            <a:ext cx="5608651" cy="3999695"/>
          </a:xfrm>
        </p:spPr>
        <p:txBody>
          <a:bodyPr>
            <a:normAutofit/>
          </a:bodyPr>
          <a:lstStyle/>
          <a:p>
            <a:r>
              <a:rPr lang="en-GB" i="1" dirty="0"/>
              <a:t>Simon Says</a:t>
            </a:r>
            <a:r>
              <a:rPr lang="en-GB" dirty="0"/>
              <a:t> or similar games requiring movement </a:t>
            </a:r>
            <a:r>
              <a:rPr lang="en-GB" dirty="0" smtClean="0"/>
              <a:t>imitation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his </a:t>
            </a:r>
            <a:r>
              <a:rPr lang="en-GB" dirty="0"/>
              <a:t>will increase body awareness and support the ability to complete simple movements in different parts of the body.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800" y="2072640"/>
            <a:ext cx="4859755" cy="304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About Bilateral Skills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90687"/>
            <a:ext cx="5532451" cy="4381647"/>
          </a:xfrm>
        </p:spPr>
        <p:txBody>
          <a:bodyPr>
            <a:normAutofit/>
          </a:bodyPr>
          <a:lstStyle/>
          <a:p>
            <a:r>
              <a:rPr lang="en-GB" dirty="0"/>
              <a:t>Bilateral skills are required for most tasks.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includes the ability to use both sides of the body at the same time or to alternate sides of the body during movement. </a:t>
            </a:r>
            <a:endParaRPr lang="en-GB" dirty="0" smtClean="0"/>
          </a:p>
          <a:p>
            <a:r>
              <a:rPr lang="en-GB" dirty="0" smtClean="0"/>
              <a:t>Bilateral </a:t>
            </a:r>
            <a:r>
              <a:rPr lang="en-GB" dirty="0"/>
              <a:t>skills are required to enable establishment of eye, hand and foot dominance.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603" y="1690687"/>
            <a:ext cx="2947460" cy="392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1438"/>
            <a:ext cx="10515600" cy="90674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Challenges with Bilateral Skills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718185"/>
            <a:ext cx="5044771" cy="48004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Children with challenges in this area often have difficulty:</a:t>
            </a:r>
          </a:p>
          <a:p>
            <a:pPr lvl="0"/>
            <a:r>
              <a:rPr lang="en-GB" dirty="0"/>
              <a:t>Catching a ball</a:t>
            </a:r>
          </a:p>
          <a:p>
            <a:pPr lvl="0"/>
            <a:r>
              <a:rPr lang="en-GB" dirty="0"/>
              <a:t>Kicking a ball</a:t>
            </a:r>
          </a:p>
          <a:p>
            <a:pPr lvl="0"/>
            <a:r>
              <a:rPr lang="en-GB" dirty="0"/>
              <a:t>Handwriting – not stabilising work</a:t>
            </a:r>
          </a:p>
          <a:p>
            <a:pPr lvl="0"/>
            <a:r>
              <a:rPr lang="en-GB" dirty="0"/>
              <a:t>Unable to ride a bike</a:t>
            </a:r>
          </a:p>
          <a:p>
            <a:pPr lvl="0"/>
            <a:r>
              <a:rPr lang="en-GB" dirty="0"/>
              <a:t>Unable to skip, hop or jump</a:t>
            </a:r>
          </a:p>
          <a:p>
            <a:pPr lvl="0"/>
            <a:r>
              <a:rPr lang="en-GB" dirty="0"/>
              <a:t>Difficulty with scissors skills</a:t>
            </a:r>
          </a:p>
          <a:p>
            <a:pPr lvl="0"/>
            <a:r>
              <a:rPr lang="en-GB" dirty="0"/>
              <a:t>Dressing difficulty</a:t>
            </a:r>
          </a:p>
          <a:p>
            <a:pPr lvl="0"/>
            <a:r>
              <a:rPr lang="en-GB" dirty="0"/>
              <a:t>Difficulty accessing PE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09897"/>
            <a:ext cx="4721245" cy="35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1486"/>
            <a:ext cx="10515600" cy="689202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/>
              <a:t>Activities to Support Bilateral Skill Development</a:t>
            </a:r>
            <a:endParaRPr lang="en-GB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2272937"/>
            <a:ext cx="5044771" cy="3799398"/>
          </a:xfrm>
        </p:spPr>
        <p:txBody>
          <a:bodyPr>
            <a:normAutofit/>
          </a:bodyPr>
          <a:lstStyle/>
          <a:p>
            <a:r>
              <a:rPr lang="en-GB" dirty="0"/>
              <a:t>Marching on the spot (lower primary) 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his </a:t>
            </a:r>
            <a:r>
              <a:rPr lang="en-GB" dirty="0"/>
              <a:t>requires both sides reciprocally.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397" y="2155371"/>
            <a:ext cx="2349963" cy="37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1743"/>
            <a:ext cx="10515600" cy="80894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Activities to Support Bilateral Skill Development</a:t>
            </a:r>
            <a:endParaRPr lang="en-GB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2194559"/>
            <a:ext cx="5044771" cy="3877775"/>
          </a:xfrm>
        </p:spPr>
        <p:txBody>
          <a:bodyPr>
            <a:normAutofit/>
          </a:bodyPr>
          <a:lstStyle/>
          <a:p>
            <a:r>
              <a:rPr lang="en-GB" dirty="0"/>
              <a:t>Cross crawling (upper </a:t>
            </a:r>
            <a:r>
              <a:rPr lang="en-GB" dirty="0" smtClean="0"/>
              <a:t>primary)</a:t>
            </a:r>
          </a:p>
          <a:p>
            <a:pPr lvl="1"/>
            <a:r>
              <a:rPr lang="en-GB" dirty="0" smtClean="0"/>
              <a:t>This </a:t>
            </a:r>
            <a:r>
              <a:rPr lang="en-GB" dirty="0"/>
              <a:t>involves reciprocal movement and midline </a:t>
            </a:r>
            <a:r>
              <a:rPr lang="en-GB" dirty="0" smtClean="0"/>
              <a:t>crossing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570" y="2094815"/>
            <a:ext cx="4933381" cy="34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4143"/>
            <a:ext cx="10515600" cy="65654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Activities to Support Bilateral Skill Development</a:t>
            </a:r>
            <a:endParaRPr lang="en-GB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2155371"/>
            <a:ext cx="5044771" cy="3916964"/>
          </a:xfrm>
        </p:spPr>
        <p:txBody>
          <a:bodyPr>
            <a:normAutofit/>
          </a:bodyPr>
          <a:lstStyle/>
          <a:p>
            <a:r>
              <a:rPr lang="en-GB" dirty="0"/>
              <a:t>Crawling on obstacle courses or </a:t>
            </a:r>
            <a:r>
              <a:rPr lang="en-GB" dirty="0" smtClean="0"/>
              <a:t>similar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his </a:t>
            </a:r>
            <a:r>
              <a:rPr lang="en-GB" dirty="0"/>
              <a:t>involves reciprocal movement and requires sequencing.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886" y="2107519"/>
            <a:ext cx="4319177" cy="38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5029"/>
            <a:ext cx="10515600" cy="645659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Activities to Support Bilateral Skill Development</a:t>
            </a:r>
            <a:endParaRPr lang="en-GB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2116183"/>
            <a:ext cx="6712462" cy="3956152"/>
          </a:xfrm>
        </p:spPr>
        <p:txBody>
          <a:bodyPr>
            <a:normAutofit/>
          </a:bodyPr>
          <a:lstStyle/>
          <a:p>
            <a:r>
              <a:rPr lang="en-GB" dirty="0"/>
              <a:t>Use a balloon or beach ball to develop catching skills before using standard and small balls. </a:t>
            </a:r>
            <a:endParaRPr lang="en-GB" dirty="0" smtClean="0"/>
          </a:p>
          <a:p>
            <a:pPr lvl="1"/>
            <a:r>
              <a:rPr lang="en-GB" dirty="0" smtClean="0"/>
              <a:t>This </a:t>
            </a:r>
            <a:r>
              <a:rPr lang="en-GB" dirty="0"/>
              <a:t>will make the task easier to start off with and promotes success, therefore increasing the motivation to try.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783" y="2116183"/>
            <a:ext cx="2712140" cy="370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1486"/>
            <a:ext cx="10515600" cy="689202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Activities to Support Bilateral Skill Development</a:t>
            </a:r>
            <a:endParaRPr lang="en-GB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06" y="2427698"/>
            <a:ext cx="6425080" cy="3394449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Learning to skip using a hula hoop before a skipping </a:t>
            </a:r>
            <a:r>
              <a:rPr lang="en-GB" dirty="0" smtClean="0"/>
              <a:t>rope</a:t>
            </a:r>
          </a:p>
          <a:p>
            <a:pPr lvl="1"/>
            <a:r>
              <a:rPr lang="en-GB" dirty="0" smtClean="0"/>
              <a:t>using </a:t>
            </a:r>
            <a:r>
              <a:rPr lang="en-GB" dirty="0"/>
              <a:t>the hula hoop will reduce the complexity of the task.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254" y="2329542"/>
            <a:ext cx="4103729" cy="35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6171"/>
            <a:ext cx="10515600" cy="75451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Activities to Support Bilateral Skill Development</a:t>
            </a:r>
            <a:endParaRPr lang="en-GB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828799"/>
            <a:ext cx="5989651" cy="4243535"/>
          </a:xfrm>
        </p:spPr>
        <p:txBody>
          <a:bodyPr>
            <a:normAutofit/>
          </a:bodyPr>
          <a:lstStyle/>
          <a:p>
            <a:r>
              <a:rPr lang="en-GB" dirty="0"/>
              <a:t>Learning to snip with scissors on card before moving on to complex scissor </a:t>
            </a:r>
            <a:r>
              <a:rPr lang="en-GB" dirty="0" smtClean="0"/>
              <a:t>skills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nipping </a:t>
            </a:r>
            <a:r>
              <a:rPr lang="en-GB" dirty="0"/>
              <a:t>card will reduce the need to control paper which will bend, making the task harder.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332" y="1828800"/>
            <a:ext cx="3494453" cy="404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441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Custom Design</vt:lpstr>
      <vt:lpstr>Bilateral Skills</vt:lpstr>
      <vt:lpstr>About Bilateral Skills</vt:lpstr>
      <vt:lpstr>Challenges with Bilateral Skills</vt:lpstr>
      <vt:lpstr>Activities to Support Bilateral Skill Development</vt:lpstr>
      <vt:lpstr>Activities to Support Bilateral Skill Development</vt:lpstr>
      <vt:lpstr>Activities to Support Bilateral Skill Development</vt:lpstr>
      <vt:lpstr>Activities to Support Bilateral Skill Development</vt:lpstr>
      <vt:lpstr>Activities to Support Bilateral Skill Development</vt:lpstr>
      <vt:lpstr>Activities to Support Bilateral Skill Development</vt:lpstr>
      <vt:lpstr>Activities to Support Bilateral Skill Development</vt:lpstr>
      <vt:lpstr>Activities to Support Bilateral Skill Development</vt:lpstr>
      <vt:lpstr>Activities to Support Bilateral Skill Development</vt:lpstr>
      <vt:lpstr>Activities to Support Bilateral Skill Development</vt:lpstr>
      <vt:lpstr>Activities to Support Bilateral Skill Development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 looking for at different ages?</dc:title>
  <dc:creator>jdilworth.998</dc:creator>
  <cp:lastModifiedBy>Adam Gordon</cp:lastModifiedBy>
  <cp:revision>41</cp:revision>
  <dcterms:created xsi:type="dcterms:W3CDTF">2015-12-23T18:45:15Z</dcterms:created>
  <dcterms:modified xsi:type="dcterms:W3CDTF">2019-03-08T10:57:16Z</dcterms:modified>
</cp:coreProperties>
</file>